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2"/>
  </p:notesMasterIdLst>
  <p:handoutMasterIdLst>
    <p:handoutMasterId r:id="rId23"/>
  </p:handoutMasterIdLst>
  <p:sldIdLst>
    <p:sldId id="277" r:id="rId4"/>
    <p:sldId id="399" r:id="rId5"/>
    <p:sldId id="400" r:id="rId6"/>
    <p:sldId id="401" r:id="rId7"/>
    <p:sldId id="402" r:id="rId8"/>
    <p:sldId id="403" r:id="rId9"/>
    <p:sldId id="408" r:id="rId10"/>
    <p:sldId id="404" r:id="rId11"/>
    <p:sldId id="409" r:id="rId12"/>
    <p:sldId id="410" r:id="rId13"/>
    <p:sldId id="411" r:id="rId14"/>
    <p:sldId id="412" r:id="rId15"/>
    <p:sldId id="413" r:id="rId16"/>
    <p:sldId id="414" r:id="rId17"/>
    <p:sldId id="415" r:id="rId18"/>
    <p:sldId id="405" r:id="rId19"/>
    <p:sldId id="406" r:id="rId20"/>
    <p:sldId id="4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varScale="1">
        <p:scale>
          <a:sx n="86" d="100"/>
          <a:sy n="86" d="100"/>
        </p:scale>
        <p:origin x="787"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Kumar Kushwaha" userId="39b0c2f0ef48a662" providerId="LiveId" clId="{0892B637-BD03-496D-ACDE-720DD756FE34}"/>
    <pc:docChg chg="undo custSel addSld modSld">
      <pc:chgData name="Akshay Kumar Kushwaha" userId="39b0c2f0ef48a662" providerId="LiveId" clId="{0892B637-BD03-496D-ACDE-720DD756FE34}" dt="2022-11-18T17:12:50.260" v="1948" actId="20577"/>
      <pc:docMkLst>
        <pc:docMk/>
      </pc:docMkLst>
      <pc:sldChg chg="modSp mod">
        <pc:chgData name="Akshay Kumar Kushwaha" userId="39b0c2f0ef48a662" providerId="LiveId" clId="{0892B637-BD03-496D-ACDE-720DD756FE34}" dt="2022-11-18T17:12:50.260" v="1948" actId="20577"/>
        <pc:sldMkLst>
          <pc:docMk/>
          <pc:sldMk cId="456502190" sldId="277"/>
        </pc:sldMkLst>
        <pc:spChg chg="mod">
          <ac:chgData name="Akshay Kumar Kushwaha" userId="39b0c2f0ef48a662" providerId="LiveId" clId="{0892B637-BD03-496D-ACDE-720DD756FE34}" dt="2022-11-18T17:12:50.260" v="1948" actId="20577"/>
          <ac:spMkLst>
            <pc:docMk/>
            <pc:sldMk cId="456502190" sldId="277"/>
            <ac:spMk id="5" creationId="{00000000-0000-0000-0000-000000000000}"/>
          </ac:spMkLst>
        </pc:spChg>
      </pc:sldChg>
      <pc:sldChg chg="addSp delSp modSp mod">
        <pc:chgData name="Akshay Kumar Kushwaha" userId="39b0c2f0ef48a662" providerId="LiveId" clId="{0892B637-BD03-496D-ACDE-720DD756FE34}" dt="2022-11-18T16:03:25.596" v="20" actId="207"/>
        <pc:sldMkLst>
          <pc:docMk/>
          <pc:sldMk cId="4003662714" sldId="404"/>
        </pc:sldMkLst>
        <pc:spChg chg="del mod">
          <ac:chgData name="Akshay Kumar Kushwaha" userId="39b0c2f0ef48a662" providerId="LiveId" clId="{0892B637-BD03-496D-ACDE-720DD756FE34}" dt="2022-11-18T16:01:36.183" v="4" actId="478"/>
          <ac:spMkLst>
            <pc:docMk/>
            <pc:sldMk cId="4003662714" sldId="404"/>
            <ac:spMk id="3" creationId="{00000000-0000-0000-0000-000000000000}"/>
          </ac:spMkLst>
        </pc:spChg>
        <pc:spChg chg="add mod">
          <ac:chgData name="Akshay Kumar Kushwaha" userId="39b0c2f0ef48a662" providerId="LiveId" clId="{0892B637-BD03-496D-ACDE-720DD756FE34}" dt="2022-11-18T16:03:25.596" v="20" actId="207"/>
          <ac:spMkLst>
            <pc:docMk/>
            <pc:sldMk cId="4003662714" sldId="404"/>
            <ac:spMk id="7" creationId="{54E9E171-62CD-8434-A174-AE01B0DD3E09}"/>
          </ac:spMkLst>
        </pc:spChg>
        <pc:picChg chg="add mod">
          <ac:chgData name="Akshay Kumar Kushwaha" userId="39b0c2f0ef48a662" providerId="LiveId" clId="{0892B637-BD03-496D-ACDE-720DD756FE34}" dt="2022-11-18T16:01:52.120" v="9" actId="14100"/>
          <ac:picMkLst>
            <pc:docMk/>
            <pc:sldMk cId="4003662714" sldId="404"/>
            <ac:picMk id="6" creationId="{376C346A-481F-1932-562E-A7FAB5D964C4}"/>
          </ac:picMkLst>
        </pc:picChg>
      </pc:sldChg>
      <pc:sldChg chg="modSp mod">
        <pc:chgData name="Akshay Kumar Kushwaha" userId="39b0c2f0ef48a662" providerId="LiveId" clId="{0892B637-BD03-496D-ACDE-720DD756FE34}" dt="2022-11-18T17:02:25.549" v="1719" actId="20577"/>
        <pc:sldMkLst>
          <pc:docMk/>
          <pc:sldMk cId="880465665" sldId="405"/>
        </pc:sldMkLst>
        <pc:spChg chg="mod">
          <ac:chgData name="Akshay Kumar Kushwaha" userId="39b0c2f0ef48a662" providerId="LiveId" clId="{0892B637-BD03-496D-ACDE-720DD756FE34}" dt="2022-11-18T17:02:25.549" v="1719" actId="20577"/>
          <ac:spMkLst>
            <pc:docMk/>
            <pc:sldMk cId="880465665" sldId="405"/>
            <ac:spMk id="3" creationId="{00000000-0000-0000-0000-000000000000}"/>
          </ac:spMkLst>
        </pc:spChg>
      </pc:sldChg>
      <pc:sldChg chg="modSp mod">
        <pc:chgData name="Akshay Kumar Kushwaha" userId="39b0c2f0ef48a662" providerId="LiveId" clId="{0892B637-BD03-496D-ACDE-720DD756FE34}" dt="2022-11-18T17:02:35.661" v="1721" actId="20577"/>
        <pc:sldMkLst>
          <pc:docMk/>
          <pc:sldMk cId="1952428375" sldId="406"/>
        </pc:sldMkLst>
        <pc:spChg chg="mod">
          <ac:chgData name="Akshay Kumar Kushwaha" userId="39b0c2f0ef48a662" providerId="LiveId" clId="{0892B637-BD03-496D-ACDE-720DD756FE34}" dt="2022-11-18T17:02:35.661" v="1721" actId="20577"/>
          <ac:spMkLst>
            <pc:docMk/>
            <pc:sldMk cId="1952428375" sldId="406"/>
            <ac:spMk id="3" creationId="{00000000-0000-0000-0000-000000000000}"/>
          </ac:spMkLst>
        </pc:spChg>
      </pc:sldChg>
      <pc:sldChg chg="addSp delSp modSp new mod">
        <pc:chgData name="Akshay Kumar Kushwaha" userId="39b0c2f0ef48a662" providerId="LiveId" clId="{0892B637-BD03-496D-ACDE-720DD756FE34}" dt="2022-11-18T17:06:21.170" v="1911" actId="21"/>
        <pc:sldMkLst>
          <pc:docMk/>
          <pc:sldMk cId="417886378" sldId="409"/>
        </pc:sldMkLst>
        <pc:spChg chg="del">
          <ac:chgData name="Akshay Kumar Kushwaha" userId="39b0c2f0ef48a662" providerId="LiveId" clId="{0892B637-BD03-496D-ACDE-720DD756FE34}" dt="2022-11-18T16:03:36.530" v="22" actId="478"/>
          <ac:spMkLst>
            <pc:docMk/>
            <pc:sldMk cId="417886378" sldId="409"/>
            <ac:spMk id="2" creationId="{AA6D905D-EA71-2551-F370-2E09D92D9A7A}"/>
          </ac:spMkLst>
        </pc:spChg>
        <pc:spChg chg="del">
          <ac:chgData name="Akshay Kumar Kushwaha" userId="39b0c2f0ef48a662" providerId="LiveId" clId="{0892B637-BD03-496D-ACDE-720DD756FE34}" dt="2022-11-18T16:03:39.745" v="23" actId="478"/>
          <ac:spMkLst>
            <pc:docMk/>
            <pc:sldMk cId="417886378" sldId="409"/>
            <ac:spMk id="3" creationId="{A0528576-6D6E-D39B-0E01-B48B6B6246A2}"/>
          </ac:spMkLst>
        </pc:spChg>
        <pc:spChg chg="add mod">
          <ac:chgData name="Akshay Kumar Kushwaha" userId="39b0c2f0ef48a662" providerId="LiveId" clId="{0892B637-BD03-496D-ACDE-720DD756FE34}" dt="2022-11-18T17:06:21.170" v="1911" actId="21"/>
          <ac:spMkLst>
            <pc:docMk/>
            <pc:sldMk cId="417886378" sldId="409"/>
            <ac:spMk id="7" creationId="{35FCFE76-FAFC-D941-D96F-AB1BC2E43101}"/>
          </ac:spMkLst>
        </pc:spChg>
        <pc:picChg chg="add mod">
          <ac:chgData name="Akshay Kumar Kushwaha" userId="39b0c2f0ef48a662" providerId="LiveId" clId="{0892B637-BD03-496D-ACDE-720DD756FE34}" dt="2022-11-18T16:08:44.392" v="48" actId="1076"/>
          <ac:picMkLst>
            <pc:docMk/>
            <pc:sldMk cId="417886378" sldId="409"/>
            <ac:picMk id="6" creationId="{DA35F4E2-B81E-8863-2F35-0C436A67A803}"/>
          </ac:picMkLst>
        </pc:picChg>
      </pc:sldChg>
      <pc:sldChg chg="addSp delSp modSp new mod">
        <pc:chgData name="Akshay Kumar Kushwaha" userId="39b0c2f0ef48a662" providerId="LiveId" clId="{0892B637-BD03-496D-ACDE-720DD756FE34}" dt="2022-11-18T17:06:41.461" v="1918" actId="20577"/>
        <pc:sldMkLst>
          <pc:docMk/>
          <pc:sldMk cId="1772427518" sldId="410"/>
        </pc:sldMkLst>
        <pc:spChg chg="del">
          <ac:chgData name="Akshay Kumar Kushwaha" userId="39b0c2f0ef48a662" providerId="LiveId" clId="{0892B637-BD03-496D-ACDE-720DD756FE34}" dt="2022-11-18T17:06:13.428" v="1910" actId="478"/>
          <ac:spMkLst>
            <pc:docMk/>
            <pc:sldMk cId="1772427518" sldId="410"/>
            <ac:spMk id="2" creationId="{5548C01C-4187-4BA2-426D-F3ED05F4EBAA}"/>
          </ac:spMkLst>
        </pc:spChg>
        <pc:spChg chg="del">
          <ac:chgData name="Akshay Kumar Kushwaha" userId="39b0c2f0ef48a662" providerId="LiveId" clId="{0892B637-BD03-496D-ACDE-720DD756FE34}" dt="2022-11-18T16:04:08.330" v="29" actId="478"/>
          <ac:spMkLst>
            <pc:docMk/>
            <pc:sldMk cId="1772427518" sldId="410"/>
            <ac:spMk id="3" creationId="{A2CDF5B9-9094-6CE9-DDDE-708CDC8B2C56}"/>
          </ac:spMkLst>
        </pc:spChg>
        <pc:spChg chg="add mod">
          <ac:chgData name="Akshay Kumar Kushwaha" userId="39b0c2f0ef48a662" providerId="LiveId" clId="{0892B637-BD03-496D-ACDE-720DD756FE34}" dt="2022-11-18T17:06:41.461" v="1918" actId="20577"/>
          <ac:spMkLst>
            <pc:docMk/>
            <pc:sldMk cId="1772427518" sldId="410"/>
            <ac:spMk id="7" creationId="{1CCB81BA-94EE-BCCF-A0E6-4F6527473B04}"/>
          </ac:spMkLst>
        </pc:spChg>
        <pc:picChg chg="add mod">
          <ac:chgData name="Akshay Kumar Kushwaha" userId="39b0c2f0ef48a662" providerId="LiveId" clId="{0892B637-BD03-496D-ACDE-720DD756FE34}" dt="2022-11-18T17:06:24.923" v="1912" actId="1076"/>
          <ac:picMkLst>
            <pc:docMk/>
            <pc:sldMk cId="1772427518" sldId="410"/>
            <ac:picMk id="6" creationId="{F92F9D8D-4936-D8CC-E03A-9AC585497630}"/>
          </ac:picMkLst>
        </pc:picChg>
      </pc:sldChg>
      <pc:sldChg chg="addSp delSp modSp new mod">
        <pc:chgData name="Akshay Kumar Kushwaha" userId="39b0c2f0ef48a662" providerId="LiveId" clId="{0892B637-BD03-496D-ACDE-720DD756FE34}" dt="2022-11-18T16:19:54.329" v="344" actId="20577"/>
        <pc:sldMkLst>
          <pc:docMk/>
          <pc:sldMk cId="111204183" sldId="411"/>
        </pc:sldMkLst>
        <pc:spChg chg="mod">
          <ac:chgData name="Akshay Kumar Kushwaha" userId="39b0c2f0ef48a662" providerId="LiveId" clId="{0892B637-BD03-496D-ACDE-720DD756FE34}" dt="2022-11-18T16:19:54.329" v="344" actId="20577"/>
          <ac:spMkLst>
            <pc:docMk/>
            <pc:sldMk cId="111204183" sldId="411"/>
            <ac:spMk id="2" creationId="{E1C618D6-1EB7-F15C-A853-ADD7E88001CB}"/>
          </ac:spMkLst>
        </pc:spChg>
        <pc:spChg chg="del">
          <ac:chgData name="Akshay Kumar Kushwaha" userId="39b0c2f0ef48a662" providerId="LiveId" clId="{0892B637-BD03-496D-ACDE-720DD756FE34}" dt="2022-11-18T16:04:50.522" v="35" actId="478"/>
          <ac:spMkLst>
            <pc:docMk/>
            <pc:sldMk cId="111204183" sldId="411"/>
            <ac:spMk id="3" creationId="{54F6E946-83BB-417B-E94D-85939F7744C5}"/>
          </ac:spMkLst>
        </pc:spChg>
        <pc:picChg chg="add mod">
          <ac:chgData name="Akshay Kumar Kushwaha" userId="39b0c2f0ef48a662" providerId="LiveId" clId="{0892B637-BD03-496D-ACDE-720DD756FE34}" dt="2022-11-18T16:14:44.903" v="109" actId="1076"/>
          <ac:picMkLst>
            <pc:docMk/>
            <pc:sldMk cId="111204183" sldId="411"/>
            <ac:picMk id="6" creationId="{6BD00A86-D5DD-4950-1C5A-621B0170761F}"/>
          </ac:picMkLst>
        </pc:picChg>
        <pc:picChg chg="add mod">
          <ac:chgData name="Akshay Kumar Kushwaha" userId="39b0c2f0ef48a662" providerId="LiveId" clId="{0892B637-BD03-496D-ACDE-720DD756FE34}" dt="2022-11-18T16:14:50.279" v="110" actId="1076"/>
          <ac:picMkLst>
            <pc:docMk/>
            <pc:sldMk cId="111204183" sldId="411"/>
            <ac:picMk id="8" creationId="{8A3382AC-30E3-3698-A0A5-B4F1E1E4100E}"/>
          </ac:picMkLst>
        </pc:picChg>
      </pc:sldChg>
      <pc:sldChg chg="addSp delSp modSp new mod">
        <pc:chgData name="Akshay Kumar Kushwaha" userId="39b0c2f0ef48a662" providerId="LiveId" clId="{0892B637-BD03-496D-ACDE-720DD756FE34}" dt="2022-11-18T16:25:16.688" v="705" actId="20577"/>
        <pc:sldMkLst>
          <pc:docMk/>
          <pc:sldMk cId="1350370225" sldId="412"/>
        </pc:sldMkLst>
        <pc:spChg chg="mod">
          <ac:chgData name="Akshay Kumar Kushwaha" userId="39b0c2f0ef48a662" providerId="LiveId" clId="{0892B637-BD03-496D-ACDE-720DD756FE34}" dt="2022-11-18T16:25:16.688" v="705" actId="20577"/>
          <ac:spMkLst>
            <pc:docMk/>
            <pc:sldMk cId="1350370225" sldId="412"/>
            <ac:spMk id="2" creationId="{623164C0-2A4D-3BC0-1613-4004F76E1CF7}"/>
          </ac:spMkLst>
        </pc:spChg>
        <pc:spChg chg="del">
          <ac:chgData name="Akshay Kumar Kushwaha" userId="39b0c2f0ef48a662" providerId="LiveId" clId="{0892B637-BD03-496D-ACDE-720DD756FE34}" dt="2022-11-18T16:05:25.067" v="41" actId="478"/>
          <ac:spMkLst>
            <pc:docMk/>
            <pc:sldMk cId="1350370225" sldId="412"/>
            <ac:spMk id="3" creationId="{DE3C9A06-FF08-37DD-589F-18137FD713D9}"/>
          </ac:spMkLst>
        </pc:spChg>
        <pc:picChg chg="add mod">
          <ac:chgData name="Akshay Kumar Kushwaha" userId="39b0c2f0ef48a662" providerId="LiveId" clId="{0892B637-BD03-496D-ACDE-720DD756FE34}" dt="2022-11-18T16:20:38.967" v="348" actId="1076"/>
          <ac:picMkLst>
            <pc:docMk/>
            <pc:sldMk cId="1350370225" sldId="412"/>
            <ac:picMk id="6" creationId="{233C7464-1BAD-131B-3BA4-8ADE7B0D71A4}"/>
          </ac:picMkLst>
        </pc:picChg>
        <pc:picChg chg="add mod">
          <ac:chgData name="Akshay Kumar Kushwaha" userId="39b0c2f0ef48a662" providerId="LiveId" clId="{0892B637-BD03-496D-ACDE-720DD756FE34}" dt="2022-11-18T16:20:52.910" v="351" actId="1076"/>
          <ac:picMkLst>
            <pc:docMk/>
            <pc:sldMk cId="1350370225" sldId="412"/>
            <ac:picMk id="8" creationId="{094A2B3F-3ED6-CF9F-0C41-C4D763ECD66C}"/>
          </ac:picMkLst>
        </pc:picChg>
      </pc:sldChg>
      <pc:sldChg chg="addSp delSp modSp new mod">
        <pc:chgData name="Akshay Kumar Kushwaha" userId="39b0c2f0ef48a662" providerId="LiveId" clId="{0892B637-BD03-496D-ACDE-720DD756FE34}" dt="2022-11-18T17:05:53.337" v="1908" actId="113"/>
        <pc:sldMkLst>
          <pc:docMk/>
          <pc:sldMk cId="2963858078" sldId="413"/>
        </pc:sldMkLst>
        <pc:spChg chg="mod">
          <ac:chgData name="Akshay Kumar Kushwaha" userId="39b0c2f0ef48a662" providerId="LiveId" clId="{0892B637-BD03-496D-ACDE-720DD756FE34}" dt="2022-11-18T17:05:53.337" v="1908" actId="113"/>
          <ac:spMkLst>
            <pc:docMk/>
            <pc:sldMk cId="2963858078" sldId="413"/>
            <ac:spMk id="2" creationId="{6173BFE6-3D8A-5EFC-54E5-9DAD89C5836B}"/>
          </ac:spMkLst>
        </pc:spChg>
        <pc:spChg chg="del">
          <ac:chgData name="Akshay Kumar Kushwaha" userId="39b0c2f0ef48a662" providerId="LiveId" clId="{0892B637-BD03-496D-ACDE-720DD756FE34}" dt="2022-11-18T16:25:26.056" v="707" actId="478"/>
          <ac:spMkLst>
            <pc:docMk/>
            <pc:sldMk cId="2963858078" sldId="413"/>
            <ac:spMk id="3" creationId="{AB2043B4-3C62-DC9D-A4AC-47A4544B25D9}"/>
          </ac:spMkLst>
        </pc:spChg>
        <pc:picChg chg="add mod modCrop">
          <ac:chgData name="Akshay Kumar Kushwaha" userId="39b0c2f0ef48a662" providerId="LiveId" clId="{0892B637-BD03-496D-ACDE-720DD756FE34}" dt="2022-11-18T16:26:51.198" v="711" actId="1076"/>
          <ac:picMkLst>
            <pc:docMk/>
            <pc:sldMk cId="2963858078" sldId="413"/>
            <ac:picMk id="6" creationId="{2E71E0D3-4D81-4F40-ACC3-B469DEDC6AAE}"/>
          </ac:picMkLst>
        </pc:picChg>
        <pc:picChg chg="add mod modCrop">
          <ac:chgData name="Akshay Kumar Kushwaha" userId="39b0c2f0ef48a662" providerId="LiveId" clId="{0892B637-BD03-496D-ACDE-720DD756FE34}" dt="2022-11-18T16:27:28.646" v="716" actId="1076"/>
          <ac:picMkLst>
            <pc:docMk/>
            <pc:sldMk cId="2963858078" sldId="413"/>
            <ac:picMk id="8" creationId="{F975910B-753A-78F2-DA65-1DF703B64FF0}"/>
          </ac:picMkLst>
        </pc:picChg>
      </pc:sldChg>
      <pc:sldChg chg="addSp delSp modSp new mod">
        <pc:chgData name="Akshay Kumar Kushwaha" userId="39b0c2f0ef48a662" providerId="LiveId" clId="{0892B637-BD03-496D-ACDE-720DD756FE34}" dt="2022-11-18T17:05:05.458" v="1862" actId="1076"/>
        <pc:sldMkLst>
          <pc:docMk/>
          <pc:sldMk cId="3340903866" sldId="414"/>
        </pc:sldMkLst>
        <pc:spChg chg="mod">
          <ac:chgData name="Akshay Kumar Kushwaha" userId="39b0c2f0ef48a662" providerId="LiveId" clId="{0892B637-BD03-496D-ACDE-720DD756FE34}" dt="2022-11-18T17:05:05.458" v="1862" actId="1076"/>
          <ac:spMkLst>
            <pc:docMk/>
            <pc:sldMk cId="3340903866" sldId="414"/>
            <ac:spMk id="2" creationId="{CE5C2771-D355-D83B-C14B-A0604452DE0C}"/>
          </ac:spMkLst>
        </pc:spChg>
        <pc:spChg chg="del">
          <ac:chgData name="Akshay Kumar Kushwaha" userId="39b0c2f0ef48a662" providerId="LiveId" clId="{0892B637-BD03-496D-ACDE-720DD756FE34}" dt="2022-11-18T16:27:40.463" v="718" actId="478"/>
          <ac:spMkLst>
            <pc:docMk/>
            <pc:sldMk cId="3340903866" sldId="414"/>
            <ac:spMk id="3" creationId="{C5D4A356-1B62-1A68-AC5A-4F1B44061D9B}"/>
          </ac:spMkLst>
        </pc:spChg>
        <pc:spChg chg="add mod">
          <ac:chgData name="Akshay Kumar Kushwaha" userId="39b0c2f0ef48a662" providerId="LiveId" clId="{0892B637-BD03-496D-ACDE-720DD756FE34}" dt="2022-11-18T16:40:53.879" v="735" actId="13822"/>
          <ac:spMkLst>
            <pc:docMk/>
            <pc:sldMk cId="3340903866" sldId="414"/>
            <ac:spMk id="9" creationId="{AD47E058-9F1F-AB69-0EF8-D1122CB38881}"/>
          </ac:spMkLst>
        </pc:spChg>
        <pc:picChg chg="add mod modCrop">
          <ac:chgData name="Akshay Kumar Kushwaha" userId="39b0c2f0ef48a662" providerId="LiveId" clId="{0892B637-BD03-496D-ACDE-720DD756FE34}" dt="2022-11-18T17:04:56.371" v="1859" actId="1076"/>
          <ac:picMkLst>
            <pc:docMk/>
            <pc:sldMk cId="3340903866" sldId="414"/>
            <ac:picMk id="6" creationId="{12B9F911-E61D-E0A0-2660-29E9A02B5456}"/>
          </ac:picMkLst>
        </pc:picChg>
        <pc:picChg chg="add mod">
          <ac:chgData name="Akshay Kumar Kushwaha" userId="39b0c2f0ef48a662" providerId="LiveId" clId="{0892B637-BD03-496D-ACDE-720DD756FE34}" dt="2022-11-18T17:05:01.691" v="1861" actId="1076"/>
          <ac:picMkLst>
            <pc:docMk/>
            <pc:sldMk cId="3340903866" sldId="414"/>
            <ac:picMk id="8" creationId="{C3BA40D1-B02F-B855-923F-F3A7B8016E27}"/>
          </ac:picMkLst>
        </pc:picChg>
      </pc:sldChg>
      <pc:sldChg chg="addSp delSp modSp new mod">
        <pc:chgData name="Akshay Kumar Kushwaha" userId="39b0c2f0ef48a662" providerId="LiveId" clId="{0892B637-BD03-496D-ACDE-720DD756FE34}" dt="2022-11-18T17:06:05.762" v="1909" actId="403"/>
        <pc:sldMkLst>
          <pc:docMk/>
          <pc:sldMk cId="3901195728" sldId="415"/>
        </pc:sldMkLst>
        <pc:spChg chg="add del mod">
          <ac:chgData name="Akshay Kumar Kushwaha" userId="39b0c2f0ef48a662" providerId="LiveId" clId="{0892B637-BD03-496D-ACDE-720DD756FE34}" dt="2022-11-18T17:06:05.762" v="1909" actId="403"/>
          <ac:spMkLst>
            <pc:docMk/>
            <pc:sldMk cId="3901195728" sldId="415"/>
            <ac:spMk id="2" creationId="{089BDF3E-CDB5-154C-A301-7B8FC51C18C2}"/>
          </ac:spMkLst>
        </pc:spChg>
        <pc:spChg chg="del">
          <ac:chgData name="Akshay Kumar Kushwaha" userId="39b0c2f0ef48a662" providerId="LiveId" clId="{0892B637-BD03-496D-ACDE-720DD756FE34}" dt="2022-11-18T16:41:15.647" v="737" actId="478"/>
          <ac:spMkLst>
            <pc:docMk/>
            <pc:sldMk cId="3901195728" sldId="415"/>
            <ac:spMk id="3" creationId="{93FCEAAF-9FB9-34CD-B0AD-38DE98AD8FB0}"/>
          </ac:spMkLst>
        </pc:spChg>
        <pc:picChg chg="add mod">
          <ac:chgData name="Akshay Kumar Kushwaha" userId="39b0c2f0ef48a662" providerId="LiveId" clId="{0892B637-BD03-496D-ACDE-720DD756FE34}" dt="2022-11-18T16:42:14.773" v="750" actId="1076"/>
          <ac:picMkLst>
            <pc:docMk/>
            <pc:sldMk cId="3901195728" sldId="415"/>
            <ac:picMk id="6" creationId="{8C874739-456B-CAFC-8E52-DF8D17C4179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file:///C:\Users\vicky\Downloads\Facial-Emotion-Detection-Using-Neural-Network.pdf" TargetMode="External"/><Relationship Id="rId7" Type="http://schemas.openxmlformats.org/officeDocument/2006/relationships/hyperlink" Target="https://www.researchgate.net/figure/Visualization-of-a-fully-connected-layer-Taken-from-Hollemans-72_fig4_336607800" TargetMode="External"/><Relationship Id="rId2" Type="http://schemas.openxmlformats.org/officeDocument/2006/relationships/hyperlink" Target="https://www.researchgate.net/publication/344331972_Facial_Emotion_Detection_Using_Neural_Network/link/5f68e384a6fdcc0086340933/download" TargetMode="External"/><Relationship Id="rId1" Type="http://schemas.openxmlformats.org/officeDocument/2006/relationships/slideLayout" Target="../slideLayouts/slideLayout2.xml"/><Relationship Id="rId6" Type="http://schemas.openxmlformats.org/officeDocument/2006/relationships/hyperlink" Target="https://www.upgrad.com/blog/basic-cnn-architecture/" TargetMode="External"/><Relationship Id="rId5" Type="http://schemas.openxmlformats.org/officeDocument/2006/relationships/hyperlink" Target="https://peltarion.com/knowledge-center/modeling-view/build-an-ai-model/blocks/2d-convolution" TargetMode="External"/><Relationship Id="rId4" Type="http://schemas.openxmlformats.org/officeDocument/2006/relationships/hyperlink" Target="https://www.ripublication.com/ijaer18/ijaerv13n8_119.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AITCSE-AIML</a:t>
            </a: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2400" b="1" dirty="0">
                <a:effectLst/>
                <a:latin typeface="Times New Roman" panose="02020603050405020304" pitchFamily="18" charset="0"/>
                <a:ea typeface="Times New Roman" panose="02020603050405020304" pitchFamily="18" charset="0"/>
              </a:rPr>
              <a:t>NEURAL NETWORK TECHNIQUE FOR DETECTING FACIAL EXPRESSIONS OF EMOTIONS</a:t>
            </a:r>
            <a:endParaRPr lang="en-IN" sz="2400" b="1" dirty="0">
              <a:effectLst/>
              <a:latin typeface="Times New Roman" panose="02020603050405020304" pitchFamily="18" charset="0"/>
              <a:ea typeface="Times New Roman" panose="02020603050405020304" pitchFamily="18" charset="0"/>
            </a:endParaRPr>
          </a:p>
          <a:p>
            <a:pPr algn="ct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200" y="4713444"/>
            <a:ext cx="2774542" cy="1323439"/>
          </a:xfrm>
          <a:prstGeom prst="rect">
            <a:avLst/>
          </a:prstGeom>
          <a:noFill/>
        </p:spPr>
        <p:txBody>
          <a:bodyPr wrap="none" rtlCol="0">
            <a:spAutoFit/>
          </a:bodyPr>
          <a:lstStyle/>
          <a:p>
            <a:r>
              <a:rPr lang="en-US" sz="2000" b="1" dirty="0"/>
              <a:t>Submitted by: </a:t>
            </a:r>
          </a:p>
          <a:p>
            <a:r>
              <a:rPr lang="en-US" sz="2000" dirty="0"/>
              <a:t>Akshay Kumar Kushwaha</a:t>
            </a:r>
          </a:p>
          <a:p>
            <a:r>
              <a:rPr lang="en-US" sz="2000" dirty="0"/>
              <a:t>20BCS6815 </a:t>
            </a:r>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1800" dirty="0">
                <a:effectLst/>
                <a:latin typeface="Times New Roman" panose="02020603050405020304" pitchFamily="18" charset="0"/>
                <a:ea typeface="Times New Roman" panose="02020603050405020304" pitchFamily="18" charset="0"/>
              </a:rPr>
              <a:t>SHUBHANGI MISHRA</a:t>
            </a:r>
            <a:r>
              <a:rPr lang="en-US" sz="2000" dirty="0"/>
              <a:t> </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7F9539-9E8A-B2D8-0255-D9D4A6920AC8}"/>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6" name="Picture 5">
            <a:extLst>
              <a:ext uri="{FF2B5EF4-FFF2-40B4-BE49-F238E27FC236}">
                <a16:creationId xmlns:a16="http://schemas.microsoft.com/office/drawing/2014/main" id="{F92F9D8D-4936-D8CC-E03A-9AC585497630}"/>
              </a:ext>
            </a:extLst>
          </p:cNvPr>
          <p:cNvPicPr>
            <a:picLocks noChangeAspect="1"/>
          </p:cNvPicPr>
          <p:nvPr/>
        </p:nvPicPr>
        <p:blipFill>
          <a:blip r:embed="rId2"/>
          <a:stretch>
            <a:fillRect/>
          </a:stretch>
        </p:blipFill>
        <p:spPr>
          <a:xfrm>
            <a:off x="847078" y="1229976"/>
            <a:ext cx="10937545" cy="3030886"/>
          </a:xfrm>
          <a:prstGeom prst="rect">
            <a:avLst/>
          </a:prstGeom>
        </p:spPr>
      </p:pic>
      <p:sp>
        <p:nvSpPr>
          <p:cNvPr id="7" name="TextBox 6">
            <a:extLst>
              <a:ext uri="{FF2B5EF4-FFF2-40B4-BE49-F238E27FC236}">
                <a16:creationId xmlns:a16="http://schemas.microsoft.com/office/drawing/2014/main" id="{1CCB81BA-94EE-BCCF-A0E6-4F6527473B04}"/>
              </a:ext>
            </a:extLst>
          </p:cNvPr>
          <p:cNvSpPr txBox="1"/>
          <p:nvPr/>
        </p:nvSpPr>
        <p:spPr>
          <a:xfrm>
            <a:off x="1136342" y="4385569"/>
            <a:ext cx="9658905" cy="1754326"/>
          </a:xfrm>
          <a:prstGeom prst="rect">
            <a:avLst/>
          </a:prstGeom>
          <a:noFill/>
        </p:spPr>
        <p:txBody>
          <a:bodyPr wrap="square" rtlCol="0">
            <a:spAutoFit/>
          </a:bodyPr>
          <a:lstStyle/>
          <a:p>
            <a:r>
              <a:rPr lang="en-US" dirty="0"/>
              <a:t>Loss – </a:t>
            </a:r>
          </a:p>
          <a:p>
            <a:r>
              <a:rPr lang="en-US" dirty="0"/>
              <a:t>Loss values are the values indicating the difference from the desired target state</a:t>
            </a:r>
            <a:r>
              <a:rPr lang="en-IN" dirty="0"/>
              <a:t>.</a:t>
            </a:r>
          </a:p>
          <a:p>
            <a:endParaRPr lang="en-IN" dirty="0"/>
          </a:p>
          <a:p>
            <a:endParaRPr lang="en-IN" dirty="0"/>
          </a:p>
          <a:p>
            <a:endParaRPr lang="en-IN" dirty="0"/>
          </a:p>
          <a:p>
            <a:endParaRPr lang="en-US" dirty="0"/>
          </a:p>
        </p:txBody>
      </p:sp>
    </p:spTree>
    <p:extLst>
      <p:ext uri="{BB962C8B-B14F-4D97-AF65-F5344CB8AC3E}">
        <p14:creationId xmlns:p14="http://schemas.microsoft.com/office/powerpoint/2010/main" val="1772427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618D6-1EB7-F15C-A853-ADD7E88001CB}"/>
              </a:ext>
            </a:extLst>
          </p:cNvPr>
          <p:cNvSpPr>
            <a:spLocks noGrp="1"/>
          </p:cNvSpPr>
          <p:nvPr>
            <p:ph type="title"/>
          </p:nvPr>
        </p:nvSpPr>
        <p:spPr>
          <a:xfrm>
            <a:off x="838200" y="4976704"/>
            <a:ext cx="10847522" cy="1379645"/>
          </a:xfrm>
        </p:spPr>
        <p:txBody>
          <a:bodyPr>
            <a:normAutofit/>
          </a:bodyPr>
          <a:lstStyle/>
          <a:p>
            <a:r>
              <a:rPr lang="en-US" sz="1600" dirty="0"/>
              <a:t>Confusion matrix shows the true evaluation of model in the form of matrix. For the classifier, it is better way to evaluate the performance. </a:t>
            </a:r>
            <a:endParaRPr lang="en-IN" sz="1600" dirty="0"/>
          </a:p>
        </p:txBody>
      </p:sp>
      <p:sp>
        <p:nvSpPr>
          <p:cNvPr id="4" name="Slide Number Placeholder 3">
            <a:extLst>
              <a:ext uri="{FF2B5EF4-FFF2-40B4-BE49-F238E27FC236}">
                <a16:creationId xmlns:a16="http://schemas.microsoft.com/office/drawing/2014/main" id="{2FBE94C1-23C3-FC56-F3C8-16E9FD3B16AB}"/>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6" name="Picture 5">
            <a:extLst>
              <a:ext uri="{FF2B5EF4-FFF2-40B4-BE49-F238E27FC236}">
                <a16:creationId xmlns:a16="http://schemas.microsoft.com/office/drawing/2014/main" id="{6BD00A86-D5DD-4950-1C5A-621B0170761F}"/>
              </a:ext>
            </a:extLst>
          </p:cNvPr>
          <p:cNvPicPr>
            <a:picLocks noChangeAspect="1"/>
          </p:cNvPicPr>
          <p:nvPr/>
        </p:nvPicPr>
        <p:blipFill>
          <a:blip r:embed="rId2"/>
          <a:stretch>
            <a:fillRect/>
          </a:stretch>
        </p:blipFill>
        <p:spPr>
          <a:xfrm>
            <a:off x="1072451" y="832160"/>
            <a:ext cx="4095750" cy="3810000"/>
          </a:xfrm>
          <a:prstGeom prst="rect">
            <a:avLst/>
          </a:prstGeom>
        </p:spPr>
      </p:pic>
      <p:pic>
        <p:nvPicPr>
          <p:cNvPr id="8" name="Picture 7">
            <a:extLst>
              <a:ext uri="{FF2B5EF4-FFF2-40B4-BE49-F238E27FC236}">
                <a16:creationId xmlns:a16="http://schemas.microsoft.com/office/drawing/2014/main" id="{8A3382AC-30E3-3698-A0A5-B4F1E1E4100E}"/>
              </a:ext>
            </a:extLst>
          </p:cNvPr>
          <p:cNvPicPr>
            <a:picLocks noChangeAspect="1"/>
          </p:cNvPicPr>
          <p:nvPr/>
        </p:nvPicPr>
        <p:blipFill>
          <a:blip r:embed="rId3"/>
          <a:stretch>
            <a:fillRect/>
          </a:stretch>
        </p:blipFill>
        <p:spPr>
          <a:xfrm>
            <a:off x="5660393" y="832160"/>
            <a:ext cx="6373114" cy="4029637"/>
          </a:xfrm>
          <a:prstGeom prst="rect">
            <a:avLst/>
          </a:prstGeom>
        </p:spPr>
      </p:pic>
    </p:spTree>
    <p:extLst>
      <p:ext uri="{BB962C8B-B14F-4D97-AF65-F5344CB8AC3E}">
        <p14:creationId xmlns:p14="http://schemas.microsoft.com/office/powerpoint/2010/main" val="111204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64C0-2A4D-3BC0-1613-4004F76E1CF7}"/>
              </a:ext>
            </a:extLst>
          </p:cNvPr>
          <p:cNvSpPr>
            <a:spLocks noGrp="1"/>
          </p:cNvSpPr>
          <p:nvPr>
            <p:ph type="title"/>
          </p:nvPr>
        </p:nvSpPr>
        <p:spPr>
          <a:xfrm>
            <a:off x="907944" y="4953642"/>
            <a:ext cx="9530166" cy="402041"/>
          </a:xfrm>
        </p:spPr>
        <p:txBody>
          <a:bodyPr>
            <a:noAutofit/>
          </a:bodyPr>
          <a:lstStyle/>
          <a:p>
            <a:r>
              <a:rPr lang="en-US" sz="1600" dirty="0"/>
              <a:t>This is the prediction result from the tested on the test dataset. Only in two images, which is not quite clear there predictions are not correct. So, we are going to test these model on real time images. </a:t>
            </a:r>
            <a:endParaRPr lang="en-IN" sz="1600" dirty="0"/>
          </a:p>
        </p:txBody>
      </p:sp>
      <p:sp>
        <p:nvSpPr>
          <p:cNvPr id="4" name="Slide Number Placeholder 3">
            <a:extLst>
              <a:ext uri="{FF2B5EF4-FFF2-40B4-BE49-F238E27FC236}">
                <a16:creationId xmlns:a16="http://schemas.microsoft.com/office/drawing/2014/main" id="{E8355179-3AD4-6687-ED9A-57987FC49F0F}"/>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6" name="Picture 5">
            <a:extLst>
              <a:ext uri="{FF2B5EF4-FFF2-40B4-BE49-F238E27FC236}">
                <a16:creationId xmlns:a16="http://schemas.microsoft.com/office/drawing/2014/main" id="{233C7464-1BAD-131B-3BA4-8ADE7B0D71A4}"/>
              </a:ext>
            </a:extLst>
          </p:cNvPr>
          <p:cNvPicPr>
            <a:picLocks noChangeAspect="1"/>
          </p:cNvPicPr>
          <p:nvPr/>
        </p:nvPicPr>
        <p:blipFill>
          <a:blip r:embed="rId2"/>
          <a:stretch>
            <a:fillRect/>
          </a:stretch>
        </p:blipFill>
        <p:spPr>
          <a:xfrm>
            <a:off x="907944" y="999634"/>
            <a:ext cx="5076676" cy="3316644"/>
          </a:xfrm>
          <a:prstGeom prst="rect">
            <a:avLst/>
          </a:prstGeom>
        </p:spPr>
      </p:pic>
      <p:pic>
        <p:nvPicPr>
          <p:cNvPr id="8" name="Picture 7">
            <a:extLst>
              <a:ext uri="{FF2B5EF4-FFF2-40B4-BE49-F238E27FC236}">
                <a16:creationId xmlns:a16="http://schemas.microsoft.com/office/drawing/2014/main" id="{094A2B3F-3ED6-CF9F-0C41-C4D763ECD66C}"/>
              </a:ext>
            </a:extLst>
          </p:cNvPr>
          <p:cNvPicPr>
            <a:picLocks noChangeAspect="1"/>
          </p:cNvPicPr>
          <p:nvPr/>
        </p:nvPicPr>
        <p:blipFill>
          <a:blip r:embed="rId3"/>
          <a:stretch>
            <a:fillRect/>
          </a:stretch>
        </p:blipFill>
        <p:spPr>
          <a:xfrm>
            <a:off x="6310814" y="999634"/>
            <a:ext cx="5110365" cy="3355383"/>
          </a:xfrm>
          <a:prstGeom prst="rect">
            <a:avLst/>
          </a:prstGeom>
        </p:spPr>
      </p:pic>
    </p:spTree>
    <p:extLst>
      <p:ext uri="{BB962C8B-B14F-4D97-AF65-F5344CB8AC3E}">
        <p14:creationId xmlns:p14="http://schemas.microsoft.com/office/powerpoint/2010/main" val="1350370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3BFE6-3D8A-5EFC-54E5-9DAD89C5836B}"/>
              </a:ext>
            </a:extLst>
          </p:cNvPr>
          <p:cNvSpPr>
            <a:spLocks noGrp="1"/>
          </p:cNvSpPr>
          <p:nvPr>
            <p:ph type="title"/>
          </p:nvPr>
        </p:nvSpPr>
        <p:spPr>
          <a:xfrm>
            <a:off x="838200" y="267116"/>
            <a:ext cx="10515600" cy="1325563"/>
          </a:xfrm>
        </p:spPr>
        <p:txBody>
          <a:bodyPr>
            <a:normAutofit/>
          </a:bodyPr>
          <a:lstStyle/>
          <a:p>
            <a:r>
              <a:rPr lang="en-US" sz="4000" dirty="0"/>
              <a:t>Testing on real time images</a:t>
            </a:r>
            <a:endParaRPr lang="en-IN" sz="4000" dirty="0"/>
          </a:p>
        </p:txBody>
      </p:sp>
      <p:sp>
        <p:nvSpPr>
          <p:cNvPr id="4" name="Slide Number Placeholder 3">
            <a:extLst>
              <a:ext uri="{FF2B5EF4-FFF2-40B4-BE49-F238E27FC236}">
                <a16:creationId xmlns:a16="http://schemas.microsoft.com/office/drawing/2014/main" id="{8E5A2B67-BCF9-7C83-576E-11FF913A4AB0}"/>
              </a:ext>
            </a:extLst>
          </p:cNvPr>
          <p:cNvSpPr>
            <a:spLocks noGrp="1"/>
          </p:cNvSpPr>
          <p:nvPr>
            <p:ph type="sldNum" sz="quarter" idx="12"/>
          </p:nvPr>
        </p:nvSpPr>
        <p:spPr/>
        <p:txBody>
          <a:bodyPr/>
          <a:lstStyle/>
          <a:p>
            <a:fld id="{BDCDBBEF-AA6C-4BA6-85B2-A17D7F280E38}" type="slidenum">
              <a:rPr lang="en-US" smtClean="0"/>
              <a:pPr/>
              <a:t>13</a:t>
            </a:fld>
            <a:endParaRPr lang="en-US"/>
          </a:p>
        </p:txBody>
      </p:sp>
      <p:pic>
        <p:nvPicPr>
          <p:cNvPr id="6" name="Picture 5">
            <a:extLst>
              <a:ext uri="{FF2B5EF4-FFF2-40B4-BE49-F238E27FC236}">
                <a16:creationId xmlns:a16="http://schemas.microsoft.com/office/drawing/2014/main" id="{2E71E0D3-4D81-4F40-ACC3-B469DEDC6AAE}"/>
              </a:ext>
            </a:extLst>
          </p:cNvPr>
          <p:cNvPicPr>
            <a:picLocks noChangeAspect="1"/>
          </p:cNvPicPr>
          <p:nvPr/>
        </p:nvPicPr>
        <p:blipFill rotWithShape="1">
          <a:blip r:embed="rId2">
            <a:extLst>
              <a:ext uri="{28A0092B-C50C-407E-A947-70E740481C1C}">
                <a14:useLocalDpi xmlns:a14="http://schemas.microsoft.com/office/drawing/2010/main" val="0"/>
              </a:ext>
            </a:extLst>
          </a:blip>
          <a:srcRect l="27584" t="14350" r="30911" b="27005"/>
          <a:stretch/>
        </p:blipFill>
        <p:spPr>
          <a:xfrm>
            <a:off x="838200" y="1906291"/>
            <a:ext cx="5060197" cy="4021811"/>
          </a:xfrm>
          <a:prstGeom prst="rect">
            <a:avLst/>
          </a:prstGeom>
        </p:spPr>
      </p:pic>
      <p:pic>
        <p:nvPicPr>
          <p:cNvPr id="8" name="Picture 7">
            <a:extLst>
              <a:ext uri="{FF2B5EF4-FFF2-40B4-BE49-F238E27FC236}">
                <a16:creationId xmlns:a16="http://schemas.microsoft.com/office/drawing/2014/main" id="{F975910B-753A-78F2-DA65-1DF703B64FF0}"/>
              </a:ext>
            </a:extLst>
          </p:cNvPr>
          <p:cNvPicPr>
            <a:picLocks noChangeAspect="1"/>
          </p:cNvPicPr>
          <p:nvPr/>
        </p:nvPicPr>
        <p:blipFill rotWithShape="1">
          <a:blip r:embed="rId3">
            <a:extLst>
              <a:ext uri="{28A0092B-C50C-407E-A947-70E740481C1C}">
                <a14:useLocalDpi xmlns:a14="http://schemas.microsoft.com/office/drawing/2010/main" val="0"/>
              </a:ext>
            </a:extLst>
          </a:blip>
          <a:srcRect l="27712" t="14576" r="31292" b="26779"/>
          <a:stretch/>
        </p:blipFill>
        <p:spPr>
          <a:xfrm>
            <a:off x="6096000" y="1906290"/>
            <a:ext cx="4998204" cy="4021812"/>
          </a:xfrm>
          <a:prstGeom prst="rect">
            <a:avLst/>
          </a:prstGeom>
        </p:spPr>
      </p:pic>
    </p:spTree>
    <p:extLst>
      <p:ext uri="{BB962C8B-B14F-4D97-AF65-F5344CB8AC3E}">
        <p14:creationId xmlns:p14="http://schemas.microsoft.com/office/powerpoint/2010/main" val="2963858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2771-D355-D83B-C14B-A0604452DE0C}"/>
              </a:ext>
            </a:extLst>
          </p:cNvPr>
          <p:cNvSpPr>
            <a:spLocks noGrp="1"/>
          </p:cNvSpPr>
          <p:nvPr>
            <p:ph type="title"/>
          </p:nvPr>
        </p:nvSpPr>
        <p:spPr>
          <a:xfrm>
            <a:off x="838200" y="5030787"/>
            <a:ext cx="10515600" cy="1325563"/>
          </a:xfrm>
        </p:spPr>
        <p:txBody>
          <a:bodyPr>
            <a:normAutofit/>
          </a:bodyPr>
          <a:lstStyle/>
          <a:p>
            <a:r>
              <a:rPr lang="en-US" sz="2000" dirty="0"/>
              <a:t>These pictures are for testing of sed and surprise correctly. </a:t>
            </a:r>
            <a:endParaRPr lang="en-IN" sz="2000" dirty="0"/>
          </a:p>
        </p:txBody>
      </p:sp>
      <p:sp>
        <p:nvSpPr>
          <p:cNvPr id="4" name="Slide Number Placeholder 3">
            <a:extLst>
              <a:ext uri="{FF2B5EF4-FFF2-40B4-BE49-F238E27FC236}">
                <a16:creationId xmlns:a16="http://schemas.microsoft.com/office/drawing/2014/main" id="{CA2DEA3D-CC15-6584-8920-EFBBB9B007A2}"/>
              </a:ext>
            </a:extLst>
          </p:cNvPr>
          <p:cNvSpPr>
            <a:spLocks noGrp="1"/>
          </p:cNvSpPr>
          <p:nvPr>
            <p:ph type="sldNum" sz="quarter" idx="12"/>
          </p:nvPr>
        </p:nvSpPr>
        <p:spPr/>
        <p:txBody>
          <a:bodyPr/>
          <a:lstStyle/>
          <a:p>
            <a:fld id="{BDCDBBEF-AA6C-4BA6-85B2-A17D7F280E38}" type="slidenum">
              <a:rPr lang="en-US" smtClean="0"/>
              <a:pPr/>
              <a:t>14</a:t>
            </a:fld>
            <a:endParaRPr lang="en-US"/>
          </a:p>
        </p:txBody>
      </p:sp>
      <p:pic>
        <p:nvPicPr>
          <p:cNvPr id="6" name="Picture 5">
            <a:extLst>
              <a:ext uri="{FF2B5EF4-FFF2-40B4-BE49-F238E27FC236}">
                <a16:creationId xmlns:a16="http://schemas.microsoft.com/office/drawing/2014/main" id="{12B9F911-E61D-E0A0-2660-29E9A02B5456}"/>
              </a:ext>
            </a:extLst>
          </p:cNvPr>
          <p:cNvPicPr>
            <a:picLocks noChangeAspect="1"/>
          </p:cNvPicPr>
          <p:nvPr/>
        </p:nvPicPr>
        <p:blipFill rotWithShape="1">
          <a:blip r:embed="rId2">
            <a:extLst>
              <a:ext uri="{28A0092B-C50C-407E-A947-70E740481C1C}">
                <a14:useLocalDpi xmlns:a14="http://schemas.microsoft.com/office/drawing/2010/main" val="0"/>
              </a:ext>
            </a:extLst>
          </a:blip>
          <a:srcRect l="27458" t="14237" r="31101" b="27119"/>
          <a:stretch/>
        </p:blipFill>
        <p:spPr>
          <a:xfrm>
            <a:off x="838200" y="1347277"/>
            <a:ext cx="5052447" cy="4021810"/>
          </a:xfrm>
          <a:prstGeom prst="rect">
            <a:avLst/>
          </a:prstGeom>
        </p:spPr>
      </p:pic>
      <p:pic>
        <p:nvPicPr>
          <p:cNvPr id="8" name="Picture 7">
            <a:extLst>
              <a:ext uri="{FF2B5EF4-FFF2-40B4-BE49-F238E27FC236}">
                <a16:creationId xmlns:a16="http://schemas.microsoft.com/office/drawing/2014/main" id="{C3BA40D1-B02F-B855-923F-F3A7B8016E27}"/>
              </a:ext>
            </a:extLst>
          </p:cNvPr>
          <p:cNvPicPr>
            <a:picLocks noChangeAspect="1"/>
          </p:cNvPicPr>
          <p:nvPr/>
        </p:nvPicPr>
        <p:blipFill>
          <a:blip r:embed="rId3"/>
          <a:stretch>
            <a:fillRect/>
          </a:stretch>
        </p:blipFill>
        <p:spPr>
          <a:xfrm>
            <a:off x="6301355" y="1347277"/>
            <a:ext cx="5591794" cy="4021810"/>
          </a:xfrm>
          <a:prstGeom prst="rect">
            <a:avLst/>
          </a:prstGeom>
        </p:spPr>
      </p:pic>
      <p:sp>
        <p:nvSpPr>
          <p:cNvPr id="9" name="Rectangle 8">
            <a:extLst>
              <a:ext uri="{FF2B5EF4-FFF2-40B4-BE49-F238E27FC236}">
                <a16:creationId xmlns:a16="http://schemas.microsoft.com/office/drawing/2014/main" id="{AD47E058-9F1F-AB69-0EF8-D1122CB38881}"/>
              </a:ext>
            </a:extLst>
          </p:cNvPr>
          <p:cNvSpPr/>
          <p:nvPr/>
        </p:nvSpPr>
        <p:spPr>
          <a:xfrm>
            <a:off x="9477214" y="3429000"/>
            <a:ext cx="860155" cy="2828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80%</a:t>
            </a:r>
            <a:endParaRPr lang="en-IN" dirty="0"/>
          </a:p>
        </p:txBody>
      </p:sp>
    </p:spTree>
    <p:extLst>
      <p:ext uri="{BB962C8B-B14F-4D97-AF65-F5344CB8AC3E}">
        <p14:creationId xmlns:p14="http://schemas.microsoft.com/office/powerpoint/2010/main" val="334090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DF3E-CDB5-154C-A301-7B8FC51C18C2}"/>
              </a:ext>
            </a:extLst>
          </p:cNvPr>
          <p:cNvSpPr>
            <a:spLocks noGrp="1"/>
          </p:cNvSpPr>
          <p:nvPr>
            <p:ph type="title"/>
          </p:nvPr>
        </p:nvSpPr>
        <p:spPr>
          <a:xfrm>
            <a:off x="5825971" y="2304579"/>
            <a:ext cx="5134252" cy="2027724"/>
          </a:xfrm>
        </p:spPr>
        <p:txBody>
          <a:bodyPr>
            <a:noAutofit/>
          </a:bodyPr>
          <a:lstStyle/>
          <a:p>
            <a:r>
              <a:rPr lang="en-US" sz="2000" dirty="0"/>
              <a:t>This is a Flutter Application. </a:t>
            </a:r>
            <a:br>
              <a:rPr lang="en-US" sz="1800" dirty="0"/>
            </a:br>
            <a:r>
              <a:rPr lang="en-US" sz="1800" dirty="0"/>
              <a:t>Implemented an UI based application using flutter. Used .</a:t>
            </a:r>
            <a:r>
              <a:rPr lang="en-US" sz="1800" dirty="0" err="1"/>
              <a:t>tflite</a:t>
            </a:r>
            <a:r>
              <a:rPr lang="en-US" sz="1800" dirty="0"/>
              <a:t> model type file to run in this application. </a:t>
            </a:r>
            <a:br>
              <a:rPr lang="en-US" sz="1800" dirty="0"/>
            </a:br>
            <a:br>
              <a:rPr lang="en-US" sz="1800" dirty="0"/>
            </a:br>
            <a:r>
              <a:rPr lang="en-US" sz="1800" dirty="0"/>
              <a:t>This is functionally working and predicting the result correctly. </a:t>
            </a:r>
            <a:endParaRPr lang="en-IN" sz="1800" dirty="0"/>
          </a:p>
        </p:txBody>
      </p:sp>
      <p:sp>
        <p:nvSpPr>
          <p:cNvPr id="4" name="Slide Number Placeholder 3">
            <a:extLst>
              <a:ext uri="{FF2B5EF4-FFF2-40B4-BE49-F238E27FC236}">
                <a16:creationId xmlns:a16="http://schemas.microsoft.com/office/drawing/2014/main" id="{AC058AC3-C358-40E6-2477-070EA7CA5DFD}"/>
              </a:ext>
            </a:extLst>
          </p:cNvPr>
          <p:cNvSpPr>
            <a:spLocks noGrp="1"/>
          </p:cNvSpPr>
          <p:nvPr>
            <p:ph type="sldNum" sz="quarter" idx="12"/>
          </p:nvPr>
        </p:nvSpPr>
        <p:spPr/>
        <p:txBody>
          <a:bodyPr/>
          <a:lstStyle/>
          <a:p>
            <a:fld id="{BDCDBBEF-AA6C-4BA6-85B2-A17D7F280E38}" type="slidenum">
              <a:rPr lang="en-US" smtClean="0"/>
              <a:pPr/>
              <a:t>15</a:t>
            </a:fld>
            <a:endParaRPr lang="en-US"/>
          </a:p>
        </p:txBody>
      </p:sp>
      <p:pic>
        <p:nvPicPr>
          <p:cNvPr id="6" name="Picture 5">
            <a:extLst>
              <a:ext uri="{FF2B5EF4-FFF2-40B4-BE49-F238E27FC236}">
                <a16:creationId xmlns:a16="http://schemas.microsoft.com/office/drawing/2014/main" id="{8C874739-456B-CAFC-8E52-DF8D17C41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317" y="234122"/>
            <a:ext cx="2837155" cy="6304790"/>
          </a:xfrm>
          <a:prstGeom prst="rect">
            <a:avLst/>
          </a:prstGeom>
        </p:spPr>
      </p:pic>
    </p:spTree>
    <p:extLst>
      <p:ext uri="{BB962C8B-B14F-4D97-AF65-F5344CB8AC3E}">
        <p14:creationId xmlns:p14="http://schemas.microsoft.com/office/powerpoint/2010/main" val="390119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pPr marL="0" indent="0">
              <a:buNone/>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project emotions of a human face are being detected efficiently and analyzed the patterns of various kinds of expressions of emotions. </a:t>
            </a:r>
            <a:r>
              <a:rPr lang="en-US" sz="1800" b="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Research suggests that the facial expressions accompanying anger, disgust, fear, happiness, sadness, and surprise are human universals, and the amygdala is central to emotion recognition.</a:t>
            </a:r>
          </a:p>
          <a:p>
            <a:pPr marL="0" indent="0">
              <a:buNone/>
            </a:pPr>
            <a:endParaRPr lang="en-US" sz="1800"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Accuracy of our model is 84.659 which is more then others worked on this project. Because data is too large and CNN is not able to perform better on less time. We have used DCNN which helped us to calculate it in very less time and made it accurate for our model.</a:t>
            </a:r>
          </a:p>
          <a:p>
            <a:pPr marL="0" indent="0">
              <a:buNone/>
            </a:pPr>
            <a:endParaRPr lang="en-US" sz="1800"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Working with grey pictures fo</a:t>
            </a:r>
            <a:r>
              <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 training made us to lead over other model. This model is performing in real time with the correct predictions. </a:t>
            </a:r>
            <a:endPar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88046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lstStyle/>
          <a:p>
            <a:pPr marL="0" indent="0">
              <a:buNone/>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Technologies based on facial expression recognition (FER, also known as affect recognition) form a significant part of the emotion recognition market, estimated to reach a value of $56 billion by 2024. </a:t>
            </a:r>
          </a:p>
          <a:p>
            <a:pPr marL="0" indent="0">
              <a:buNone/>
            </a:pPr>
            <a:r>
              <a:rPr lang="en-US" sz="1800" b="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Emotion recognition provides benefits to many institutions and aspects of life. It is useful and important for security and healthcare purposes. </a:t>
            </a:r>
          </a:p>
          <a:p>
            <a:pPr marL="0" indent="0">
              <a:buNone/>
            </a:pPr>
            <a:r>
              <a:rPr lang="en-US" sz="1800" b="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Also, it is crucial for easy and simple detection of human feelings at a specific moment without asking them.</a:t>
            </a:r>
            <a:endPar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a:p>
        </p:txBody>
      </p:sp>
    </p:spTree>
    <p:extLst>
      <p:ext uri="{BB962C8B-B14F-4D97-AF65-F5344CB8AC3E}">
        <p14:creationId xmlns:p14="http://schemas.microsoft.com/office/powerpoint/2010/main" val="1952428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pPr marL="342900" marR="132080" lvl="0" indent="-342900">
              <a:spcBef>
                <a:spcPts val="805"/>
              </a:spcBef>
              <a:spcAft>
                <a:spcPts val="0"/>
              </a:spcAft>
              <a:buFont typeface="+mj-lt"/>
              <a:buAutoNum type="arabicParenR"/>
              <a:tabLst>
                <a:tab pos="521335" algn="l"/>
                <a:tab pos="521970" algn="l"/>
              </a:tabLst>
            </a:pP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https://www.researchgate.net/publication/344331972_Facial_Emotion_Detection_Using_Neural_Network/link/5f68e384a6fdcc0086340933/download</a:t>
            </a:r>
            <a:endParaRPr lang="en-IN" sz="1800" dirty="0">
              <a:effectLst/>
              <a:latin typeface="Times New Roman" panose="02020603050405020304" pitchFamily="18" charset="0"/>
              <a:ea typeface="Times New Roman" panose="02020603050405020304" pitchFamily="18" charset="0"/>
            </a:endParaRPr>
          </a:p>
          <a:p>
            <a:pPr marL="342900" marR="132080" lvl="0" indent="-342900">
              <a:spcBef>
                <a:spcPts val="805"/>
              </a:spcBef>
              <a:spcAft>
                <a:spcPts val="0"/>
              </a:spcAft>
              <a:buFont typeface="+mj-lt"/>
              <a:buAutoNum type="arabicParenR"/>
              <a:tabLst>
                <a:tab pos="521335" algn="l"/>
                <a:tab pos="521970" algn="l"/>
              </a:tabLst>
            </a:pPr>
            <a:r>
              <a:rPr lang="en-US" sz="1800" u="sng" dirty="0">
                <a:solidFill>
                  <a:srgbClr val="0000FF"/>
                </a:solidFill>
                <a:effectLst/>
                <a:latin typeface="Times New Roman" panose="02020603050405020304" pitchFamily="18" charset="0"/>
                <a:ea typeface="Times New Roman" panose="02020603050405020304" pitchFamily="18" charset="0"/>
                <a:hlinkClick r:id="rId3"/>
              </a:rPr>
              <a:t>file:///C:/Users/vicky/Downloads/Facial-Emotion-Detection-Using-Neural-Network.pdf</a:t>
            </a:r>
            <a:endParaRPr lang="en-IN" sz="1800" dirty="0">
              <a:effectLst/>
              <a:latin typeface="Times New Roman" panose="02020603050405020304" pitchFamily="18" charset="0"/>
              <a:ea typeface="Times New Roman" panose="02020603050405020304" pitchFamily="18" charset="0"/>
            </a:endParaRPr>
          </a:p>
          <a:p>
            <a:pPr marL="342900" marR="132080" lvl="0" indent="-342900">
              <a:spcBef>
                <a:spcPts val="805"/>
              </a:spcBef>
              <a:spcAft>
                <a:spcPts val="0"/>
              </a:spcAft>
              <a:buFont typeface="+mj-lt"/>
              <a:buAutoNum type="arabicParenR"/>
              <a:tabLst>
                <a:tab pos="521335" algn="l"/>
                <a:tab pos="521970" algn="l"/>
              </a:tabLst>
            </a:pP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https://www.ripublication.com/ijaer18/ijaerv13n8_119.pdf</a:t>
            </a:r>
            <a:endParaRPr lang="en-IN" sz="1800" dirty="0">
              <a:effectLst/>
              <a:latin typeface="Times New Roman" panose="02020603050405020304" pitchFamily="18" charset="0"/>
              <a:ea typeface="Times New Roman" panose="02020603050405020304" pitchFamily="18" charset="0"/>
            </a:endParaRPr>
          </a:p>
          <a:p>
            <a:pPr marL="342900" marR="132080" lvl="0" indent="-342900">
              <a:spcBef>
                <a:spcPts val="805"/>
              </a:spcBef>
              <a:spcAft>
                <a:spcPts val="0"/>
              </a:spcAft>
              <a:buFont typeface="+mj-lt"/>
              <a:buAutoNum type="arabicParenR"/>
              <a:tabLst>
                <a:tab pos="521335" algn="l"/>
                <a:tab pos="521970" algn="l"/>
              </a:tabLst>
            </a:pPr>
            <a:r>
              <a:rPr lang="en-US" sz="1800" u="sng" dirty="0">
                <a:solidFill>
                  <a:srgbClr val="0000FF"/>
                </a:solidFill>
                <a:effectLst/>
                <a:latin typeface="Times New Roman" panose="02020603050405020304" pitchFamily="18" charset="0"/>
                <a:ea typeface="Times New Roman" panose="02020603050405020304" pitchFamily="18" charset="0"/>
                <a:hlinkClick r:id="rId5"/>
              </a:rPr>
              <a:t>https://peltarion.com/knowledge-center/modeling-view/build-an-ai-model/blocks/2d-convolution</a:t>
            </a:r>
            <a:endParaRPr lang="en-IN" sz="1800" dirty="0">
              <a:effectLst/>
              <a:latin typeface="Times New Roman" panose="02020603050405020304" pitchFamily="18" charset="0"/>
              <a:ea typeface="Times New Roman" panose="02020603050405020304" pitchFamily="18" charset="0"/>
            </a:endParaRPr>
          </a:p>
          <a:p>
            <a:pPr marL="342900" marR="132080" lvl="0" indent="-342900">
              <a:spcBef>
                <a:spcPts val="805"/>
              </a:spcBef>
              <a:spcAft>
                <a:spcPts val="0"/>
              </a:spcAft>
              <a:buFont typeface="+mj-lt"/>
              <a:buAutoNum type="arabicParenR"/>
              <a:tabLst>
                <a:tab pos="521335" algn="l"/>
                <a:tab pos="521970" algn="l"/>
              </a:tabLst>
            </a:pPr>
            <a:r>
              <a:rPr lang="en-US" sz="1800" u="sng" dirty="0">
                <a:solidFill>
                  <a:srgbClr val="0000FF"/>
                </a:solidFill>
                <a:effectLst/>
                <a:latin typeface="Times New Roman" panose="02020603050405020304" pitchFamily="18" charset="0"/>
                <a:ea typeface="Times New Roman" panose="02020603050405020304" pitchFamily="18" charset="0"/>
                <a:hlinkClick r:id="rId6"/>
              </a:rPr>
              <a:t>https://www.upgrad.com/blog/basic-cnn-architecture/</a:t>
            </a:r>
            <a:endParaRPr lang="en-IN" sz="1800" dirty="0">
              <a:effectLst/>
              <a:latin typeface="Times New Roman" panose="02020603050405020304" pitchFamily="18" charset="0"/>
              <a:ea typeface="Times New Roman" panose="02020603050405020304" pitchFamily="18" charset="0"/>
            </a:endParaRPr>
          </a:p>
          <a:p>
            <a:pPr marL="342900" marR="132080" lvl="0" indent="-342900">
              <a:spcBef>
                <a:spcPts val="805"/>
              </a:spcBef>
              <a:spcAft>
                <a:spcPts val="0"/>
              </a:spcAft>
              <a:buFont typeface="+mj-lt"/>
              <a:buAutoNum type="arabicParenR"/>
              <a:tabLst>
                <a:tab pos="521335" algn="l"/>
                <a:tab pos="521970" algn="l"/>
              </a:tabLst>
            </a:pPr>
            <a:r>
              <a:rPr lang="en-US" sz="1800" u="sng" dirty="0">
                <a:solidFill>
                  <a:srgbClr val="0000FF"/>
                </a:solidFill>
                <a:effectLst/>
                <a:latin typeface="Times New Roman" panose="02020603050405020304" pitchFamily="18" charset="0"/>
                <a:ea typeface="Times New Roman" panose="02020603050405020304" pitchFamily="18" charset="0"/>
                <a:hlinkClick r:id="rId7"/>
              </a:rPr>
              <a:t>https://www.researchgate.net/figure/Visualization-of-a-fully-connected-layer-Taken-from-Hollemans-72_fig4_336607800</a:t>
            </a:r>
            <a:endParaRPr lang="en-IN"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p:txBody>
          <a:bodyPr/>
          <a:lstStyle/>
          <a:p>
            <a:pPr marL="0" indent="0">
              <a:buNone/>
            </a:pPr>
            <a:r>
              <a:rPr lang="en-US" dirty="0"/>
              <a:t>Human face is full of emotions in various situations and complex to understand. There are some common and basic emotions like happy, sad, anger, neutral, fear, confused and disgust.</a:t>
            </a:r>
          </a:p>
          <a:p>
            <a:pPr marL="0" indent="0">
              <a:buNone/>
            </a:pPr>
            <a:r>
              <a:rPr lang="en-US" dirty="0"/>
              <a:t>With the help of huge raw data of various emotions and its patterns in image format, computer vision is reachable to detect the human emotions.</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pic>
        <p:nvPicPr>
          <p:cNvPr id="8" name="Picture 7">
            <a:extLst>
              <a:ext uri="{FF2B5EF4-FFF2-40B4-BE49-F238E27FC236}">
                <a16:creationId xmlns:a16="http://schemas.microsoft.com/office/drawing/2014/main" id="{1FB33AE5-155A-E08E-0DAB-7CA596D790DE}"/>
              </a:ext>
            </a:extLst>
          </p:cNvPr>
          <p:cNvPicPr>
            <a:picLocks noChangeAspect="1"/>
          </p:cNvPicPr>
          <p:nvPr/>
        </p:nvPicPr>
        <p:blipFill>
          <a:blip r:embed="rId2"/>
          <a:stretch>
            <a:fillRect/>
          </a:stretch>
        </p:blipFill>
        <p:spPr>
          <a:xfrm>
            <a:off x="2470943" y="4178188"/>
            <a:ext cx="6826601" cy="2178162"/>
          </a:xfrm>
          <a:prstGeom prst="rect">
            <a:avLst/>
          </a:prstGeom>
        </p:spPr>
      </p:pic>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lstStyle/>
          <a:p>
            <a:pPr marL="0" indent="0" algn="just">
              <a:buNone/>
            </a:pPr>
            <a:r>
              <a:rPr lang="en-US" sz="2400" b="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Emotions are the key to understanding human interactions, especially those conveyed with facial expressions. Without these emotions no one can determine the mental state of a person and those are also being faked sometimes perfectly. </a:t>
            </a:r>
          </a:p>
          <a:p>
            <a:pPr marL="0" indent="0" algn="just">
              <a:buNone/>
            </a:pPr>
            <a:r>
              <a:rPr lang="en-US" sz="2400" b="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is too hard for computer vision to classify them into correct labels. Every data must be taken into consideration for getting as precise results as we can. Many emotions are taken into the data for creating larger model for detecting those. </a:t>
            </a:r>
            <a:r>
              <a:rPr lang="en-US" sz="2400" b="0" kern="0" dirty="0">
                <a:effectLst/>
                <a:latin typeface="Times New Roman" panose="02020603050405020304" pitchFamily="18" charset="0"/>
                <a:ea typeface="Times New Roman" panose="02020603050405020304" pitchFamily="18" charset="0"/>
                <a:cs typeface="Times New Roman" panose="02020603050405020304" pitchFamily="18" charset="0"/>
              </a:rPr>
              <a:t>It is possible to apply emotion recognition to pictures, video, audio.</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409303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the Project</a:t>
            </a:r>
          </a:p>
        </p:txBody>
      </p:sp>
      <p:sp>
        <p:nvSpPr>
          <p:cNvPr id="3" name="Content Placeholder 2"/>
          <p:cNvSpPr>
            <a:spLocks noGrp="1"/>
          </p:cNvSpPr>
          <p:nvPr>
            <p:ph idx="1"/>
          </p:nvPr>
        </p:nvSpPr>
        <p:spPr/>
        <p:txBody>
          <a:bodyPr>
            <a:normAutofit/>
          </a:bodyPr>
          <a:lstStyle/>
          <a:p>
            <a:pPr marL="0" indent="0" algn="just">
              <a:spcBef>
                <a:spcPts val="315"/>
              </a:spcBef>
              <a:buNone/>
              <a:tabLst>
                <a:tab pos="324485" algn="l"/>
              </a:tabLst>
            </a:pPr>
            <a:r>
              <a:rPr lang="en-US" sz="2400" b="1" kern="0" dirty="0">
                <a:effectLst/>
                <a:latin typeface="Times New Roman" panose="02020603050405020304" pitchFamily="18" charset="0"/>
                <a:ea typeface="Times New Roman" panose="02020603050405020304" pitchFamily="18" charset="0"/>
              </a:rPr>
              <a:t>Here in this project many problems are hence it has various objectives that are as follows:</a:t>
            </a:r>
            <a:endParaRPr lang="en-US" sz="2400" b="1" kern="0" dirty="0">
              <a:solidFill>
                <a:srgbClr val="202124"/>
              </a:solidFill>
              <a:effectLst/>
              <a:latin typeface="Times New Roman" panose="02020603050405020304" pitchFamily="18" charset="0"/>
              <a:ea typeface="Times New Roman" panose="02020603050405020304" pitchFamily="18" charset="0"/>
            </a:endParaRPr>
          </a:p>
          <a:p>
            <a:pPr marL="342900" lvl="0" indent="-342900" algn="just">
              <a:spcBef>
                <a:spcPts val="315"/>
              </a:spcBef>
              <a:spcAft>
                <a:spcPts val="0"/>
              </a:spcAft>
              <a:buAutoNum type="arabicParenR"/>
              <a:tabLst>
                <a:tab pos="324485" algn="l"/>
              </a:tabLst>
            </a:pPr>
            <a:endParaRPr lang="en-US" sz="1800" b="0" kern="0" dirty="0">
              <a:solidFill>
                <a:srgbClr val="202124"/>
              </a:solidFill>
              <a:effectLst/>
              <a:latin typeface="Times New Roman" panose="02020603050405020304" pitchFamily="18" charset="0"/>
              <a:ea typeface="Times New Roman" panose="02020603050405020304" pitchFamily="18" charset="0"/>
            </a:endParaRPr>
          </a:p>
          <a:p>
            <a:pPr marL="342900" lvl="0" indent="-342900" algn="just">
              <a:spcBef>
                <a:spcPts val="315"/>
              </a:spcBef>
              <a:spcAft>
                <a:spcPts val="0"/>
              </a:spcAft>
              <a:buAutoNum type="arabicParenR"/>
              <a:tabLst>
                <a:tab pos="324485" algn="l"/>
              </a:tabLst>
            </a:pPr>
            <a:r>
              <a:rPr lang="en-US" sz="1800" b="0" kern="0" dirty="0">
                <a:solidFill>
                  <a:srgbClr val="202124"/>
                </a:solidFill>
                <a:effectLst/>
                <a:latin typeface="Times New Roman" panose="02020603050405020304" pitchFamily="18" charset="0"/>
                <a:ea typeface="Times New Roman" panose="02020603050405020304" pitchFamily="18" charset="0"/>
              </a:rPr>
              <a:t>The main objective of emotion recognition or detection using neural networks is identifying emotions of a human.</a:t>
            </a:r>
          </a:p>
          <a:p>
            <a:pPr marL="0" lvl="0" indent="0" algn="just">
              <a:spcBef>
                <a:spcPts val="315"/>
              </a:spcBef>
              <a:spcAft>
                <a:spcPts val="0"/>
              </a:spcAft>
              <a:buNone/>
              <a:tabLst>
                <a:tab pos="324485" algn="l"/>
              </a:tabLst>
            </a:pPr>
            <a:endParaRPr lang="en-US" sz="1800" b="0" kern="0" dirty="0">
              <a:solidFill>
                <a:srgbClr val="202124"/>
              </a:solidFill>
              <a:effectLst/>
              <a:latin typeface="Times New Roman" panose="02020603050405020304" pitchFamily="18" charset="0"/>
              <a:ea typeface="Times New Roman" panose="02020603050405020304" pitchFamily="18" charset="0"/>
            </a:endParaRPr>
          </a:p>
          <a:p>
            <a:pPr marL="0" lvl="0" indent="0" algn="just">
              <a:spcBef>
                <a:spcPts val="315"/>
              </a:spcBef>
              <a:spcAft>
                <a:spcPts val="0"/>
              </a:spcAft>
              <a:buNone/>
              <a:tabLst>
                <a:tab pos="324485" algn="l"/>
              </a:tabLst>
            </a:pPr>
            <a:r>
              <a:rPr lang="en-US" sz="1800" b="0" kern="0" dirty="0">
                <a:solidFill>
                  <a:srgbClr val="202124"/>
                </a:solidFill>
                <a:effectLst/>
                <a:latin typeface="Times New Roman" panose="02020603050405020304" pitchFamily="18" charset="0"/>
                <a:ea typeface="Times New Roman" panose="02020603050405020304" pitchFamily="18" charset="0"/>
              </a:rPr>
              <a:t>2) Differentiating all kinds of emotions especially complex and similar emotions such as sad, neutral, confused and disgust.</a:t>
            </a:r>
          </a:p>
          <a:p>
            <a:pPr marL="0" lvl="0" indent="0" algn="just">
              <a:spcBef>
                <a:spcPts val="315"/>
              </a:spcBef>
              <a:spcAft>
                <a:spcPts val="0"/>
              </a:spcAft>
              <a:buNone/>
              <a:tabLst>
                <a:tab pos="324485" algn="l"/>
              </a:tabLst>
            </a:pPr>
            <a:endParaRPr lang="en-IN" sz="1800" b="1" kern="0" dirty="0">
              <a:latin typeface="Times New Roman" panose="02020603050405020304" pitchFamily="18" charset="0"/>
              <a:ea typeface="Times New Roman" panose="02020603050405020304" pitchFamily="18" charset="0"/>
            </a:endParaRPr>
          </a:p>
          <a:p>
            <a:pPr marL="0" lvl="0" indent="0" algn="just">
              <a:spcBef>
                <a:spcPts val="315"/>
              </a:spcBef>
              <a:spcAft>
                <a:spcPts val="0"/>
              </a:spcAft>
              <a:buNone/>
              <a:tabLst>
                <a:tab pos="324485" algn="l"/>
              </a:tabLst>
            </a:pPr>
            <a:r>
              <a:rPr lang="en-US" sz="1800" b="0" kern="0" dirty="0">
                <a:solidFill>
                  <a:srgbClr val="202124"/>
                </a:solidFill>
                <a:effectLst/>
                <a:latin typeface="Times New Roman" panose="02020603050405020304" pitchFamily="18" charset="0"/>
                <a:ea typeface="Times New Roman" panose="02020603050405020304" pitchFamily="18" charset="0"/>
              </a:rPr>
              <a:t>3) Optimizing huge dataset named “FER2013”, which has a raw data of various emotions in image format.</a:t>
            </a:r>
          </a:p>
          <a:p>
            <a:pPr marL="0" lvl="0" indent="0" algn="just">
              <a:spcBef>
                <a:spcPts val="315"/>
              </a:spcBef>
              <a:spcAft>
                <a:spcPts val="0"/>
              </a:spcAft>
              <a:buNone/>
              <a:tabLst>
                <a:tab pos="324485" algn="l"/>
              </a:tabLst>
            </a:pPr>
            <a:endParaRPr lang="en-IN" sz="1800" b="1" kern="0" dirty="0">
              <a:solidFill>
                <a:srgbClr val="202124"/>
              </a:solidFill>
              <a:latin typeface="Times New Roman" panose="02020603050405020304" pitchFamily="18" charset="0"/>
              <a:ea typeface="Times New Roman" panose="02020603050405020304" pitchFamily="18" charset="0"/>
            </a:endParaRPr>
          </a:p>
          <a:p>
            <a:pPr marL="0" lvl="0" indent="0" algn="just">
              <a:spcBef>
                <a:spcPts val="315"/>
              </a:spcBef>
              <a:spcAft>
                <a:spcPts val="0"/>
              </a:spcAft>
              <a:buNone/>
              <a:tabLst>
                <a:tab pos="324485" algn="l"/>
              </a:tabLst>
            </a:pPr>
            <a:r>
              <a:rPr lang="en-US" sz="1800" b="0" kern="0" dirty="0">
                <a:effectLst/>
                <a:latin typeface="Times New Roman" panose="02020603050405020304" pitchFamily="18" charset="0"/>
                <a:ea typeface="Times New Roman" panose="02020603050405020304" pitchFamily="18" charset="0"/>
              </a:rPr>
              <a:t>4) Calculating and analyzing the accuracy of the model.</a:t>
            </a:r>
          </a:p>
          <a:p>
            <a:pPr marL="0" lvl="0" indent="0" algn="just">
              <a:spcBef>
                <a:spcPts val="315"/>
              </a:spcBef>
              <a:spcAft>
                <a:spcPts val="0"/>
              </a:spcAft>
              <a:buNone/>
              <a:tabLst>
                <a:tab pos="324485" algn="l"/>
              </a:tabLst>
            </a:pPr>
            <a:endParaRPr lang="en-IN" sz="1800" b="1" kern="0" dirty="0">
              <a:latin typeface="Times New Roman" panose="02020603050405020304" pitchFamily="18" charset="0"/>
              <a:ea typeface="Times New Roman" panose="02020603050405020304" pitchFamily="18" charset="0"/>
            </a:endParaRPr>
          </a:p>
          <a:p>
            <a:pPr marL="0" lvl="0" indent="0" algn="just">
              <a:spcBef>
                <a:spcPts val="315"/>
              </a:spcBef>
              <a:spcAft>
                <a:spcPts val="0"/>
              </a:spcAft>
              <a:buNone/>
              <a:tabLst>
                <a:tab pos="324485" algn="l"/>
              </a:tabLst>
            </a:pPr>
            <a:r>
              <a:rPr lang="en-US" sz="1800" b="0" kern="0" dirty="0">
                <a:effectLst/>
                <a:latin typeface="Times New Roman" panose="02020603050405020304" pitchFamily="18" charset="0"/>
                <a:ea typeface="Times New Roman" panose="02020603050405020304" pitchFamily="18" charset="0"/>
              </a:rPr>
              <a:t>5) Representing the outcomes in a graphical format.</a:t>
            </a:r>
            <a:endParaRPr lang="en-IN" sz="1800" b="1" kern="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47496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3" name="Content Placeholder 2"/>
          <p:cNvSpPr>
            <a:spLocks noGrp="1"/>
          </p:cNvSpPr>
          <p:nvPr>
            <p:ph idx="1"/>
          </p:nvPr>
        </p:nvSpPr>
        <p:spPr/>
        <p:txBody>
          <a:bodyPr/>
          <a:lstStyle/>
          <a:p>
            <a:pPr marL="0" indent="0" algn="just">
              <a:buNone/>
            </a:pPr>
            <a:r>
              <a:rPr lang="en-US" dirty="0"/>
              <a:t>Methodology used in this project is Convolutional Neural Networks,      which is a special technique in Neural networks widely used for computer vision.</a:t>
            </a:r>
          </a:p>
          <a:p>
            <a:pPr marL="0" indent="0" algn="just">
              <a:buNone/>
            </a:pPr>
            <a:r>
              <a:rPr lang="en-US" dirty="0"/>
              <a:t>An image is divided into many pixels and constructed in a matrix form. After  this it is loaded into arrays for functioning. </a:t>
            </a:r>
          </a:p>
          <a:p>
            <a:pPr marL="0" indent="0" algn="just">
              <a:buNone/>
            </a:pPr>
            <a:endParaRPr lang="en-US" dirty="0"/>
          </a:p>
          <a:p>
            <a:pPr marL="0" indent="0" algn="just">
              <a:buNone/>
            </a:pPr>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pic>
        <p:nvPicPr>
          <p:cNvPr id="6" name="Picture 5">
            <a:extLst>
              <a:ext uri="{FF2B5EF4-FFF2-40B4-BE49-F238E27FC236}">
                <a16:creationId xmlns:a16="http://schemas.microsoft.com/office/drawing/2014/main" id="{4E97B068-EC1D-786C-7A33-F0F19BA9E926}"/>
              </a:ext>
            </a:extLst>
          </p:cNvPr>
          <p:cNvPicPr>
            <a:picLocks noChangeAspect="1"/>
          </p:cNvPicPr>
          <p:nvPr/>
        </p:nvPicPr>
        <p:blipFill>
          <a:blip r:embed="rId2"/>
          <a:stretch>
            <a:fillRect/>
          </a:stretch>
        </p:blipFill>
        <p:spPr>
          <a:xfrm>
            <a:off x="4143274" y="3973400"/>
            <a:ext cx="3905451" cy="2203563"/>
          </a:xfrm>
          <a:prstGeom prst="rect">
            <a:avLst/>
          </a:prstGeom>
        </p:spPr>
      </p:pic>
    </p:spTree>
    <p:extLst>
      <p:ext uri="{BB962C8B-B14F-4D97-AF65-F5344CB8AC3E}">
        <p14:creationId xmlns:p14="http://schemas.microsoft.com/office/powerpoint/2010/main" val="228524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A825B-2C86-1ED7-94AA-C911BEC98BD7}"/>
              </a:ext>
            </a:extLst>
          </p:cNvPr>
          <p:cNvSpPr>
            <a:spLocks noGrp="1"/>
          </p:cNvSpPr>
          <p:nvPr>
            <p:ph idx="1"/>
          </p:nvPr>
        </p:nvSpPr>
        <p:spPr/>
        <p:txBody>
          <a:bodyPr/>
          <a:lstStyle/>
          <a:p>
            <a:pPr marL="0" indent="0" algn="just">
              <a:buNone/>
            </a:pPr>
            <a:r>
              <a:rPr lang="en-IN" sz="1800" dirty="0">
                <a:solidFill>
                  <a:srgbClr val="000000"/>
                </a:solidFill>
                <a:effectLst/>
                <a:latin typeface="Times New Roman" panose="02020603050405020304" pitchFamily="18" charset="0"/>
                <a:ea typeface="Times New Roman" panose="02020603050405020304" pitchFamily="18" charset="0"/>
              </a:rPr>
              <a:t>There are two main parts to a CNN architecture</a:t>
            </a:r>
            <a:endParaRPr lang="en-IN"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A convolution tool that separates and identifies the various features of the image for analysis in a process called as Feature Extraction. </a:t>
            </a:r>
          </a:p>
          <a:p>
            <a:pPr marL="342900" lvl="0" indent="-342900" algn="jus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The network of feature extraction consists of many pairs of convolutional or pooling layers. </a:t>
            </a:r>
          </a:p>
          <a:p>
            <a:pPr marL="342900" lvl="0" indent="-342900" algn="jus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A fully connected layer that utilizes the output from the convolution process and predicts the class of the image based on the features extracted in previous stages.</a:t>
            </a:r>
          </a:p>
          <a:p>
            <a:endParaRPr lang="en-IN" dirty="0"/>
          </a:p>
        </p:txBody>
      </p:sp>
      <p:sp>
        <p:nvSpPr>
          <p:cNvPr id="4" name="Slide Number Placeholder 3">
            <a:extLst>
              <a:ext uri="{FF2B5EF4-FFF2-40B4-BE49-F238E27FC236}">
                <a16:creationId xmlns:a16="http://schemas.microsoft.com/office/drawing/2014/main" id="{610D9DAA-721F-82D4-49D3-3064E2C5DF2B}"/>
              </a:ext>
            </a:extLst>
          </p:cNvPr>
          <p:cNvSpPr>
            <a:spLocks noGrp="1"/>
          </p:cNvSpPr>
          <p:nvPr>
            <p:ph type="sldNum" sz="quarter" idx="12"/>
          </p:nvPr>
        </p:nvSpPr>
        <p:spPr/>
        <p:txBody>
          <a:bodyPr/>
          <a:lstStyle/>
          <a:p>
            <a:fld id="{BDCDBBEF-AA6C-4BA6-85B2-A17D7F280E38}" type="slidenum">
              <a:rPr lang="en-US" smtClean="0"/>
              <a:pPr/>
              <a:t>7</a:t>
            </a:fld>
            <a:endParaRPr lang="en-US"/>
          </a:p>
        </p:txBody>
      </p:sp>
      <p:pic>
        <p:nvPicPr>
          <p:cNvPr id="6" name="Picture 5">
            <a:extLst>
              <a:ext uri="{FF2B5EF4-FFF2-40B4-BE49-F238E27FC236}">
                <a16:creationId xmlns:a16="http://schemas.microsoft.com/office/drawing/2014/main" id="{C4035B45-7A1E-A815-014B-FAB957B6BAAA}"/>
              </a:ext>
            </a:extLst>
          </p:cNvPr>
          <p:cNvPicPr>
            <a:picLocks noChangeAspect="1"/>
          </p:cNvPicPr>
          <p:nvPr/>
        </p:nvPicPr>
        <p:blipFill>
          <a:blip r:embed="rId2"/>
          <a:stretch>
            <a:fillRect/>
          </a:stretch>
        </p:blipFill>
        <p:spPr>
          <a:xfrm>
            <a:off x="2928050" y="3873347"/>
            <a:ext cx="5277121" cy="2984653"/>
          </a:xfrm>
          <a:prstGeom prst="rect">
            <a:avLst/>
          </a:prstGeom>
        </p:spPr>
      </p:pic>
    </p:spTree>
    <p:extLst>
      <p:ext uri="{BB962C8B-B14F-4D97-AF65-F5344CB8AC3E}">
        <p14:creationId xmlns:p14="http://schemas.microsoft.com/office/powerpoint/2010/main" val="1744414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pic>
        <p:nvPicPr>
          <p:cNvPr id="6" name="Picture 5">
            <a:extLst>
              <a:ext uri="{FF2B5EF4-FFF2-40B4-BE49-F238E27FC236}">
                <a16:creationId xmlns:a16="http://schemas.microsoft.com/office/drawing/2014/main" id="{376C346A-481F-1932-562E-A7FAB5D964C4}"/>
              </a:ext>
            </a:extLst>
          </p:cNvPr>
          <p:cNvPicPr>
            <a:picLocks noChangeAspect="1"/>
          </p:cNvPicPr>
          <p:nvPr/>
        </p:nvPicPr>
        <p:blipFill>
          <a:blip r:embed="rId2"/>
          <a:stretch>
            <a:fillRect/>
          </a:stretch>
        </p:blipFill>
        <p:spPr>
          <a:xfrm>
            <a:off x="1063215" y="1371113"/>
            <a:ext cx="4712845" cy="5293158"/>
          </a:xfrm>
          <a:prstGeom prst="rect">
            <a:avLst/>
          </a:prstGeom>
        </p:spPr>
      </p:pic>
      <p:sp>
        <p:nvSpPr>
          <p:cNvPr id="7" name="TextBox 6">
            <a:extLst>
              <a:ext uri="{FF2B5EF4-FFF2-40B4-BE49-F238E27FC236}">
                <a16:creationId xmlns:a16="http://schemas.microsoft.com/office/drawing/2014/main" id="{54E9E171-62CD-8434-A174-AE01B0DD3E09}"/>
              </a:ext>
            </a:extLst>
          </p:cNvPr>
          <p:cNvSpPr txBox="1"/>
          <p:nvPr/>
        </p:nvSpPr>
        <p:spPr>
          <a:xfrm>
            <a:off x="6001075" y="2007029"/>
            <a:ext cx="5010471" cy="3139321"/>
          </a:xfrm>
          <a:prstGeom prst="rect">
            <a:avLst/>
          </a:prstGeom>
          <a:noFill/>
        </p:spPr>
        <p:txBody>
          <a:bodyPr wrap="square" rtlCol="0">
            <a:spAutoFit/>
          </a:bodyPr>
          <a:lstStyle/>
          <a:p>
            <a:r>
              <a:rPr lang="en-US" b="0" i="0" dirty="0">
                <a:effectLst/>
                <a:latin typeface="Consolas" panose="020B0609020204030204" pitchFamily="49" charset="0"/>
              </a:rPr>
              <a:t>Epoch 69/100 596/598 [============================&gt;.] - ETA: 0s - loss: 0.3943 – </a:t>
            </a:r>
          </a:p>
          <a:p>
            <a:r>
              <a:rPr lang="en-US" b="0" i="0" dirty="0">
                <a:effectLst/>
                <a:latin typeface="Consolas" panose="020B0609020204030204" pitchFamily="49" charset="0"/>
              </a:rPr>
              <a:t>accuracy: 0.8429Restoring model weights from the end of the best epoch. 599/598 [==============================] - 12s 21ms/step - loss: 0.3942 – </a:t>
            </a:r>
          </a:p>
          <a:p>
            <a:r>
              <a:rPr lang="en-US" b="0" i="0" dirty="0">
                <a:effectLst/>
                <a:latin typeface="Consolas" panose="020B0609020204030204" pitchFamily="49" charset="0"/>
              </a:rPr>
              <a:t>accuracy: 0.8428 - </a:t>
            </a:r>
            <a:r>
              <a:rPr lang="en-US" b="0" i="0" dirty="0" err="1">
                <a:effectLst/>
                <a:latin typeface="Consolas" panose="020B0609020204030204" pitchFamily="49" charset="0"/>
              </a:rPr>
              <a:t>val_loss</a:t>
            </a:r>
            <a:r>
              <a:rPr lang="en-US" b="0" i="0" dirty="0">
                <a:effectLst/>
                <a:latin typeface="Consolas" panose="020B0609020204030204" pitchFamily="49" charset="0"/>
              </a:rPr>
              <a:t>: 0.4596 - </a:t>
            </a:r>
            <a:r>
              <a:rPr lang="en-US" b="0" i="0" dirty="0" err="1">
                <a:effectLst/>
                <a:latin typeface="Consolas" panose="020B0609020204030204" pitchFamily="49" charset="0"/>
              </a:rPr>
              <a:t>val_accuracy</a:t>
            </a:r>
            <a:r>
              <a:rPr lang="en-US" b="0" i="0" dirty="0">
                <a:effectLst/>
                <a:latin typeface="Consolas" panose="020B0609020204030204" pitchFamily="49" charset="0"/>
              </a:rPr>
              <a:t>: 0.8256 </a:t>
            </a:r>
          </a:p>
          <a:p>
            <a:r>
              <a:rPr lang="en-US" b="0" i="0" dirty="0">
                <a:effectLst/>
                <a:latin typeface="Consolas" panose="020B0609020204030204" pitchFamily="49" charset="0"/>
              </a:rPr>
              <a:t>Epoch 00069: early stopping</a:t>
            </a:r>
            <a:endParaRPr lang="en-IN" dirty="0"/>
          </a:p>
        </p:txBody>
      </p:sp>
    </p:spTree>
    <p:extLst>
      <p:ext uri="{BB962C8B-B14F-4D97-AF65-F5344CB8AC3E}">
        <p14:creationId xmlns:p14="http://schemas.microsoft.com/office/powerpoint/2010/main" val="400366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352CEB-EEC1-5E16-3886-7CB604DB3BCC}"/>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6" name="Picture 5">
            <a:extLst>
              <a:ext uri="{FF2B5EF4-FFF2-40B4-BE49-F238E27FC236}">
                <a16:creationId xmlns:a16="http://schemas.microsoft.com/office/drawing/2014/main" id="{DA35F4E2-B81E-8863-2F35-0C436A67A803}"/>
              </a:ext>
            </a:extLst>
          </p:cNvPr>
          <p:cNvPicPr>
            <a:picLocks noChangeAspect="1"/>
          </p:cNvPicPr>
          <p:nvPr/>
        </p:nvPicPr>
        <p:blipFill>
          <a:blip r:embed="rId2"/>
          <a:stretch>
            <a:fillRect/>
          </a:stretch>
        </p:blipFill>
        <p:spPr>
          <a:xfrm>
            <a:off x="790735" y="983173"/>
            <a:ext cx="10982867" cy="3557830"/>
          </a:xfrm>
          <a:prstGeom prst="rect">
            <a:avLst/>
          </a:prstGeom>
        </p:spPr>
      </p:pic>
      <p:sp>
        <p:nvSpPr>
          <p:cNvPr id="7" name="TextBox 6">
            <a:extLst>
              <a:ext uri="{FF2B5EF4-FFF2-40B4-BE49-F238E27FC236}">
                <a16:creationId xmlns:a16="http://schemas.microsoft.com/office/drawing/2014/main" id="{35FCFE76-FAFC-D941-D96F-AB1BC2E43101}"/>
              </a:ext>
            </a:extLst>
          </p:cNvPr>
          <p:cNvSpPr txBox="1"/>
          <p:nvPr/>
        </p:nvSpPr>
        <p:spPr>
          <a:xfrm>
            <a:off x="1247614" y="4664990"/>
            <a:ext cx="10525988" cy="1477328"/>
          </a:xfrm>
          <a:prstGeom prst="rect">
            <a:avLst/>
          </a:prstGeom>
          <a:noFill/>
        </p:spPr>
        <p:txBody>
          <a:bodyPr wrap="square" rtlCol="0">
            <a:spAutoFit/>
          </a:bodyPr>
          <a:lstStyle/>
          <a:p>
            <a:r>
              <a:rPr lang="en-US" dirty="0"/>
              <a:t>Accuracy – </a:t>
            </a:r>
          </a:p>
          <a:p>
            <a:r>
              <a:rPr lang="en-US" dirty="0"/>
              <a:t>Accuracy score is the number of correct predictions obtained.</a:t>
            </a:r>
          </a:p>
          <a:p>
            <a:r>
              <a:rPr lang="en-US" dirty="0"/>
              <a:t>Accuracy is one metric for evaluating classification models. Accuracy is the fraction of predictions our model got right. Accuracy = Number of correct predictions / Total number of predictions.</a:t>
            </a:r>
          </a:p>
          <a:p>
            <a:endParaRPr lang="en-US" dirty="0"/>
          </a:p>
        </p:txBody>
      </p:sp>
    </p:spTree>
    <p:extLst>
      <p:ext uri="{BB962C8B-B14F-4D97-AF65-F5344CB8AC3E}">
        <p14:creationId xmlns:p14="http://schemas.microsoft.com/office/powerpoint/2010/main" val="41788637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6244</TotalTime>
  <Words>1044</Words>
  <Application>Microsoft Office PowerPoint</Application>
  <PresentationFormat>Widescreen</PresentationFormat>
  <Paragraphs>100</Paragraphs>
  <Slides>18</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Arial</vt:lpstr>
      <vt:lpstr>Calibri</vt:lpstr>
      <vt:lpstr>Calibri Light</vt:lpstr>
      <vt:lpstr>Casper</vt:lpstr>
      <vt:lpstr>Consolas</vt:lpstr>
      <vt:lpstr>Raleway ExtraBold</vt:lpstr>
      <vt:lpstr>Symbol</vt:lpstr>
      <vt:lpstr>Times New Roman</vt:lpstr>
      <vt:lpstr>1_Office Theme</vt:lpstr>
      <vt:lpstr>2_Office Theme</vt:lpstr>
      <vt:lpstr>Contents Slide Master</vt:lpstr>
      <vt:lpstr>PowerPoint Presentation</vt:lpstr>
      <vt:lpstr>Outline</vt:lpstr>
      <vt:lpstr>Introduction to Project</vt:lpstr>
      <vt:lpstr>Problem Formulation</vt:lpstr>
      <vt:lpstr>Objectives of the Project</vt:lpstr>
      <vt:lpstr>Methodology used</vt:lpstr>
      <vt:lpstr>PowerPoint Presentation</vt:lpstr>
      <vt:lpstr>Results and Outputs</vt:lpstr>
      <vt:lpstr>PowerPoint Presentation</vt:lpstr>
      <vt:lpstr>PowerPoint Presentation</vt:lpstr>
      <vt:lpstr>Confusion matrix shows the true evaluation of model in the form of matrix. For the classifier, it is better way to evaluate the performance. </vt:lpstr>
      <vt:lpstr>This is the prediction result from the tested on the test dataset. Only in two images, which is not quite clear there predictions are not correct. So, we are going to test these model on real time images. </vt:lpstr>
      <vt:lpstr>Testing on real time images</vt:lpstr>
      <vt:lpstr>These pictures are for testing of sed and surprise correctly. </vt:lpstr>
      <vt:lpstr>This is a Flutter Application.  Implemented an UI based application using flutter. Used .tflite model type file to run in this application.   This is functionally working and predicting the result correctly. </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Akshay Kumar Kushwaha</cp:lastModifiedBy>
  <cp:revision>505</cp:revision>
  <dcterms:created xsi:type="dcterms:W3CDTF">2019-01-09T10:33:58Z</dcterms:created>
  <dcterms:modified xsi:type="dcterms:W3CDTF">2022-11-18T17:12:53Z</dcterms:modified>
</cp:coreProperties>
</file>